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41" r:id="rId16"/>
    <p:sldId id="1116" r:id="rId17"/>
    <p:sldId id="1138" r:id="rId18"/>
    <p:sldId id="1133" r:id="rId19"/>
    <p:sldId id="802" r:id="rId20"/>
    <p:sldId id="1144" r:id="rId21"/>
    <p:sldId id="1143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31859C"/>
    <a:srgbClr val="000000"/>
    <a:srgbClr val="FFC000"/>
    <a:srgbClr val="BFBFBF"/>
    <a:srgbClr val="B6BEC8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C6DFDE-39E0-4F84-BD98-63FDEE569F02}" v="14" dt="2023-12-08T15:23:36.46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47" d="100"/>
          <a:sy n="147" d="100"/>
        </p:scale>
        <p:origin x="132" y="4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72C6DFDE-39E0-4F84-BD98-63FDEE569F02}"/>
    <pc:docChg chg="undo redo custSel modSld">
      <pc:chgData name="Alain Sultan" userId="2b0808dc-3530-4760-ae57-56aa48186e32" providerId="ADAL" clId="{72C6DFDE-39E0-4F84-BD98-63FDEE569F02}" dt="2023-12-08T15:23:36.460" v="764" actId="1076"/>
      <pc:docMkLst>
        <pc:docMk/>
      </pc:docMkLst>
      <pc:sldChg chg="modSp mod">
        <pc:chgData name="Alain Sultan" userId="2b0808dc-3530-4760-ae57-56aa48186e32" providerId="ADAL" clId="{72C6DFDE-39E0-4F84-BD98-63FDEE569F02}" dt="2023-12-08T15:19:46.637" v="709" actId="20577"/>
        <pc:sldMkLst>
          <pc:docMk/>
          <pc:sldMk cId="0" sldId="303"/>
        </pc:sldMkLst>
        <pc:spChg chg="mod">
          <ac:chgData name="Alain Sultan" userId="2b0808dc-3530-4760-ae57-56aa48186e32" providerId="ADAL" clId="{72C6DFDE-39E0-4F84-BD98-63FDEE569F02}" dt="2023-12-08T15:15:14.645" v="615" actId="1076"/>
          <ac:spMkLst>
            <pc:docMk/>
            <pc:sldMk cId="0" sldId="303"/>
            <ac:spMk id="2" creationId="{365BCC69-0BBB-FFFF-CA27-0C8171CACE9F}"/>
          </ac:spMkLst>
        </pc:spChg>
        <pc:spChg chg="mod">
          <ac:chgData name="Alain Sultan" userId="2b0808dc-3530-4760-ae57-56aa48186e32" providerId="ADAL" clId="{72C6DFDE-39E0-4F84-BD98-63FDEE569F02}" dt="2023-12-08T15:15:55.287" v="619" actId="1076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72C6DFDE-39E0-4F84-BD98-63FDEE569F02}" dt="2023-12-08T15:19:46.637" v="709" actId="20577"/>
          <ac:spMkLst>
            <pc:docMk/>
            <pc:sldMk cId="0" sldId="303"/>
            <ac:spMk id="6148" creationId="{FA3994A6-7195-0692-D702-83BDBF8639EA}"/>
          </ac:spMkLst>
        </pc:spChg>
      </pc:sldChg>
      <pc:sldChg chg="modSp mod">
        <pc:chgData name="Alain Sultan" userId="2b0808dc-3530-4760-ae57-56aa48186e32" providerId="ADAL" clId="{72C6DFDE-39E0-4F84-BD98-63FDEE569F02}" dt="2023-12-08T15:03:02.435" v="140"/>
        <pc:sldMkLst>
          <pc:docMk/>
          <pc:sldMk cId="0" sldId="758"/>
        </pc:sldMkLst>
        <pc:spChg chg="mod">
          <ac:chgData name="Alain Sultan" userId="2b0808dc-3530-4760-ae57-56aa48186e32" providerId="ADAL" clId="{72C6DFDE-39E0-4F84-BD98-63FDEE569F02}" dt="2023-12-08T15:03:02.435" v="140"/>
          <ac:spMkLst>
            <pc:docMk/>
            <pc:sldMk cId="0" sldId="758"/>
            <ac:spMk id="10243" creationId="{E2F96B29-47ED-3753-BCA3-74B701FEEDAA}"/>
          </ac:spMkLst>
        </pc:spChg>
      </pc:sldChg>
      <pc:sldChg chg="modSp mod">
        <pc:chgData name="Alain Sultan" userId="2b0808dc-3530-4760-ae57-56aa48186e32" providerId="ADAL" clId="{72C6DFDE-39E0-4F84-BD98-63FDEE569F02}" dt="2023-12-08T15:02:57.653" v="139" actId="20577"/>
        <pc:sldMkLst>
          <pc:docMk/>
          <pc:sldMk cId="0" sldId="790"/>
        </pc:sldMkLst>
        <pc:spChg chg="mod">
          <ac:chgData name="Alain Sultan" userId="2b0808dc-3530-4760-ae57-56aa48186e32" providerId="ADAL" clId="{72C6DFDE-39E0-4F84-BD98-63FDEE569F02}" dt="2023-12-08T15:02:57.653" v="139" actId="20577"/>
          <ac:spMkLst>
            <pc:docMk/>
            <pc:sldMk cId="0" sldId="790"/>
            <ac:spMk id="8195" creationId="{A2696718-EDAA-643C-E977-6B8261F57667}"/>
          </ac:spMkLst>
        </pc:spChg>
      </pc:sldChg>
      <pc:sldChg chg="modSp mod">
        <pc:chgData name="Alain Sultan" userId="2b0808dc-3530-4760-ae57-56aa48186e32" providerId="ADAL" clId="{72C6DFDE-39E0-4F84-BD98-63FDEE569F02}" dt="2023-12-08T15:02:38.524" v="135" actId="114"/>
        <pc:sldMkLst>
          <pc:docMk/>
          <pc:sldMk cId="0" sldId="802"/>
        </pc:sldMkLst>
        <pc:spChg chg="mod">
          <ac:chgData name="Alain Sultan" userId="2b0808dc-3530-4760-ae57-56aa48186e32" providerId="ADAL" clId="{72C6DFDE-39E0-4F84-BD98-63FDEE569F02}" dt="2023-12-08T15:02:38.524" v="135" actId="114"/>
          <ac:spMkLst>
            <pc:docMk/>
            <pc:sldMk cId="0" sldId="802"/>
            <ac:spMk id="21507" creationId="{60827DFD-2030-229F-DAC4-6CF4D87C7F06}"/>
          </ac:spMkLst>
        </pc:spChg>
      </pc:sldChg>
      <pc:sldChg chg="addSp delSp modSp mod">
        <pc:chgData name="Alain Sultan" userId="2b0808dc-3530-4760-ae57-56aa48186e32" providerId="ADAL" clId="{72C6DFDE-39E0-4F84-BD98-63FDEE569F02}" dt="2023-12-08T15:21:08.853" v="712" actId="1076"/>
        <pc:sldMkLst>
          <pc:docMk/>
          <pc:sldMk cId="0" sldId="1102"/>
        </pc:sldMkLst>
        <pc:spChg chg="del">
          <ac:chgData name="Alain Sultan" userId="2b0808dc-3530-4760-ae57-56aa48186e32" providerId="ADAL" clId="{72C6DFDE-39E0-4F84-BD98-63FDEE569F02}" dt="2023-12-08T15:21:04.512" v="710" actId="478"/>
          <ac:spMkLst>
            <pc:docMk/>
            <pc:sldMk cId="0" sldId="1102"/>
            <ac:spMk id="2" creationId="{07360C8D-1A68-6913-44B7-7A60F60D0824}"/>
          </ac:spMkLst>
        </pc:spChg>
        <pc:spChg chg="add mod">
          <ac:chgData name="Alain Sultan" userId="2b0808dc-3530-4760-ae57-56aa48186e32" providerId="ADAL" clId="{72C6DFDE-39E0-4F84-BD98-63FDEE569F02}" dt="2023-12-08T15:21:08.853" v="712" actId="1076"/>
          <ac:spMkLst>
            <pc:docMk/>
            <pc:sldMk cId="0" sldId="1102"/>
            <ac:spMk id="3" creationId="{A85A1BB1-D230-9161-B95B-B107C6D34F40}"/>
          </ac:spMkLst>
        </pc:spChg>
      </pc:sldChg>
      <pc:sldChg chg="modSp mod">
        <pc:chgData name="Alain Sultan" userId="2b0808dc-3530-4760-ae57-56aa48186e32" providerId="ADAL" clId="{72C6DFDE-39E0-4F84-BD98-63FDEE569F02}" dt="2023-12-08T15:03:09.322" v="141"/>
        <pc:sldMkLst>
          <pc:docMk/>
          <pc:sldMk cId="0" sldId="1103"/>
        </pc:sldMkLst>
        <pc:spChg chg="mod">
          <ac:chgData name="Alain Sultan" userId="2b0808dc-3530-4760-ae57-56aa48186e32" providerId="ADAL" clId="{72C6DFDE-39E0-4F84-BD98-63FDEE569F02}" dt="2023-12-08T15:03:09.322" v="141"/>
          <ac:spMkLst>
            <pc:docMk/>
            <pc:sldMk cId="0" sldId="1103"/>
            <ac:spMk id="16387" creationId="{8F885757-D95E-A3D8-B3B9-589F7ADB8C50}"/>
          </ac:spMkLst>
        </pc:spChg>
      </pc:sldChg>
      <pc:sldChg chg="addSp modSp mod">
        <pc:chgData name="Alain Sultan" userId="2b0808dc-3530-4760-ae57-56aa48186e32" providerId="ADAL" clId="{72C6DFDE-39E0-4F84-BD98-63FDEE569F02}" dt="2023-12-08T15:23:36.460" v="764" actId="1076"/>
        <pc:sldMkLst>
          <pc:docMk/>
          <pc:sldMk cId="0" sldId="1142"/>
        </pc:sldMkLst>
        <pc:spChg chg="add mod">
          <ac:chgData name="Alain Sultan" userId="2b0808dc-3530-4760-ae57-56aa48186e32" providerId="ADAL" clId="{72C6DFDE-39E0-4F84-BD98-63FDEE569F02}" dt="2023-12-08T15:23:36.460" v="764" actId="1076"/>
          <ac:spMkLst>
            <pc:docMk/>
            <pc:sldMk cId="0" sldId="1142"/>
            <ac:spMk id="2" creationId="{78382911-1FFC-AC6E-BC1E-7DCEC8056DC6}"/>
          </ac:spMkLst>
        </pc:spChg>
        <pc:spChg chg="mod">
          <ac:chgData name="Alain Sultan" userId="2b0808dc-3530-4760-ae57-56aa48186e32" providerId="ADAL" clId="{72C6DFDE-39E0-4F84-BD98-63FDEE569F02}" dt="2023-12-08T15:22:30.462" v="758" actId="1076"/>
          <ac:spMkLst>
            <pc:docMk/>
            <pc:sldMk cId="0" sldId="1142"/>
            <ac:spMk id="6" creationId="{770D6D9D-05BA-A8E8-54B4-798B79EC58D8}"/>
          </ac:spMkLst>
        </pc:spChg>
        <pc:spChg chg="mod">
          <ac:chgData name="Alain Sultan" userId="2b0808dc-3530-4760-ae57-56aa48186e32" providerId="ADAL" clId="{72C6DFDE-39E0-4F84-BD98-63FDEE569F02}" dt="2023-12-08T15:23:31.330" v="763" actId="1076"/>
          <ac:spMkLst>
            <pc:docMk/>
            <pc:sldMk cId="0" sldId="1142"/>
            <ac:spMk id="7" creationId="{F171E030-0BB3-EE3E-B705-3E033094AB52}"/>
          </ac:spMkLst>
        </pc:spChg>
        <pc:spChg chg="mod">
          <ac:chgData name="Alain Sultan" userId="2b0808dc-3530-4760-ae57-56aa48186e32" providerId="ADAL" clId="{72C6DFDE-39E0-4F84-BD98-63FDEE569F02}" dt="2023-12-08T15:23:12.314" v="760"/>
          <ac:spMkLst>
            <pc:docMk/>
            <pc:sldMk cId="0" sldId="1142"/>
            <ac:spMk id="14339" creationId="{BF7A1F74-3E12-A046-AA71-2DB96D1CFDCE}"/>
          </ac:spMkLst>
        </pc:spChg>
      </pc:sldChg>
      <pc:sldChg chg="modSp mod">
        <pc:chgData name="Alain Sultan" userId="2b0808dc-3530-4760-ae57-56aa48186e32" providerId="ADAL" clId="{72C6DFDE-39E0-4F84-BD98-63FDEE569F02}" dt="2023-12-08T15:02:06.971" v="123" actId="6549"/>
        <pc:sldMkLst>
          <pc:docMk/>
          <pc:sldMk cId="802083134" sldId="1143"/>
        </pc:sldMkLst>
        <pc:spChg chg="mod">
          <ac:chgData name="Alain Sultan" userId="2b0808dc-3530-4760-ae57-56aa48186e32" providerId="ADAL" clId="{72C6DFDE-39E0-4F84-BD98-63FDEE569F02}" dt="2023-12-08T15:02:06.971" v="123" actId="6549"/>
          <ac:spMkLst>
            <pc:docMk/>
            <pc:sldMk cId="802083134" sldId="1143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72C6DFDE-39E0-4F84-BD98-63FDEE569F02}" dt="2023-12-08T15:12:37.054" v="508" actId="114"/>
        <pc:sldMkLst>
          <pc:docMk/>
          <pc:sldMk cId="1893322574" sldId="1144"/>
        </pc:sldMkLst>
        <pc:spChg chg="mod">
          <ac:chgData name="Alain Sultan" userId="2b0808dc-3530-4760-ae57-56aa48186e32" providerId="ADAL" clId="{72C6DFDE-39E0-4F84-BD98-63FDEE569F02}" dt="2023-12-08T15:12:37.054" v="508" actId="114"/>
          <ac:spMkLst>
            <pc:docMk/>
            <pc:sldMk cId="1893322574" sldId="1144"/>
            <ac:spMk id="24579" creationId="{281449CA-9E3C-556A-038D-F10EE542CB1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12/8/2023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12/8/2023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08/12/2023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516.zip" TargetMode="External"/><Relationship Id="rId13" Type="http://schemas.openxmlformats.org/officeDocument/2006/relationships/hyperlink" Target="https://www.3gpp.org/ftp/Information/WI_Sheet/SP-230231.zip" TargetMode="External"/><Relationship Id="rId3" Type="http://schemas.openxmlformats.org/officeDocument/2006/relationships/hyperlink" Target="https://www.3gpp.org/ftp/Information/WI_Sheet/SP-231016.zip" TargetMode="External"/><Relationship Id="rId7" Type="http://schemas.openxmlformats.org/officeDocument/2006/relationships/hyperlink" Target="https://www.3gpp.org/ftp/Information/WI_Sheet/SP-230514.zip" TargetMode="External"/><Relationship Id="rId12" Type="http://schemas.openxmlformats.org/officeDocument/2006/relationships/hyperlink" Target="https://www.3gpp.org/ftp/Information/WI_Sheet/SP-230520.zip" TargetMode="External"/><Relationship Id="rId2" Type="http://schemas.openxmlformats.org/officeDocument/2006/relationships/hyperlink" Target="https://www.3gpp.org/ftp/Information/WI_Sheet/SP-23075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0512.zip" TargetMode="External"/><Relationship Id="rId11" Type="http://schemas.openxmlformats.org/officeDocument/2006/relationships/hyperlink" Target="https://www.3gpp.org/ftp/Information/WI_Sheet/SP-231032.zip" TargetMode="External"/><Relationship Id="rId5" Type="http://schemas.openxmlformats.org/officeDocument/2006/relationships/hyperlink" Target="https://www.3gpp.org/ftp/Information/WI_Sheet/SP-230511.zip" TargetMode="External"/><Relationship Id="rId10" Type="http://schemas.openxmlformats.org/officeDocument/2006/relationships/hyperlink" Target="https://www.3gpp.org/ftp/Information/WI_Sheet/SP-230991.zip" TargetMode="External"/><Relationship Id="rId4" Type="http://schemas.openxmlformats.org/officeDocument/2006/relationships/hyperlink" Target="https://www.3gpp.org/ftp/Information/WI_Sheet/SP-230509.zip" TargetMode="External"/><Relationship Id="rId9" Type="http://schemas.openxmlformats.org/officeDocument/2006/relationships/hyperlink" Target="https://www.3gpp.org/ftp/Information/WI_Sheet/SP-230518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#102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TSG#102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RP-232718 / CP-233012 / SP-231618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TSG#101, 11 -15 December 2023, Edinburgh, Scotland, UK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8832" y="1554084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7963192-1B03-41F9-AA17-A586D31B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08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6E4306F0-3DA5-F28F-0E97-1F4B6CCD6D99}"/>
              </a:ext>
            </a:extLst>
          </p:cNvPr>
          <p:cNvSpPr/>
          <p:nvPr/>
        </p:nvSpPr>
        <p:spPr bwMode="auto">
          <a:xfrm>
            <a:off x="1819327" y="162102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1829320" y="202075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1F33C358-DA2F-8612-A9F9-7B64AD38FB74}"/>
              </a:ext>
            </a:extLst>
          </p:cNvPr>
          <p:cNvSpPr/>
          <p:nvPr/>
        </p:nvSpPr>
        <p:spPr bwMode="auto">
          <a:xfrm>
            <a:off x="1771858" y="248795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1009650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(against 94% at previous TSG)</a:t>
            </a:r>
          </a:p>
          <a:p>
            <a:pPr marL="1597065" lvl="3" indent="-341313">
              <a:defRPr/>
            </a:pPr>
            <a:r>
              <a:rPr lang="en-GB" altLang="en-US" sz="900" dirty="0"/>
              <a:t>Except for FS_ISN, exception request submitted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</a:t>
            </a:r>
            <a:r>
              <a:rPr lang="en-GB" altLang="en-US" sz="1000" dirty="0" err="1"/>
              <a:t>miniWID</a:t>
            </a:r>
            <a:r>
              <a:rPr lang="en-GB" altLang="en-US" sz="1000" dirty="0"/>
              <a:t> at SA#102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completed (against 92 %) except for:</a:t>
            </a:r>
          </a:p>
          <a:p>
            <a:pPr marL="1597065" lvl="3" indent="-341313">
              <a:defRPr/>
            </a:pPr>
            <a:r>
              <a:rPr lang="en-GB" altLang="en-US" sz="900" dirty="0"/>
              <a:t>Stage 1 of Ambient power-enabled Internet of Things: 95%</a:t>
            </a:r>
          </a:p>
          <a:p>
            <a:pPr marL="1597065" lvl="3" indent="-341313">
              <a:defRPr/>
            </a:pPr>
            <a:r>
              <a:rPr lang="en-GB" altLang="en-US" sz="900" dirty="0"/>
              <a:t>The new </a:t>
            </a:r>
            <a:r>
              <a:rPr lang="en-GB" altLang="en-US" sz="900" dirty="0" err="1"/>
              <a:t>miniWID</a:t>
            </a:r>
            <a:r>
              <a:rPr lang="en-GB" altLang="en-US" sz="900" dirty="0"/>
              <a:t> (Timestamp for critical IoT Applications): 0%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See next slide on Rel-19 content</a:t>
            </a:r>
            <a:endParaRPr lang="en-GB" altLang="en-US" sz="1100" dirty="0"/>
          </a:p>
          <a:p>
            <a:pPr marL="341273" indent="-341313">
              <a:defRPr/>
            </a:pPr>
            <a:r>
              <a:rPr lang="en-US" altLang="en-US" sz="1600" dirty="0"/>
              <a:t>Stage 2 &amp; 3: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30 studies from SA3, SA5 and SA6 – against 4 at TSG#101</a:t>
            </a:r>
          </a:p>
          <a:p>
            <a:pPr marL="1139865" lvl="2" indent="-341313">
              <a:defRPr/>
            </a:pPr>
            <a:r>
              <a:rPr lang="en-GB" altLang="en-US" sz="1100" dirty="0"/>
              <a:t>Studies from SA2 to be discussed/approved directly at SA#102 as part of Content Definition process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20 normative – against 8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OCI not really relevant (neither for studies nor for normative) since items are being introduced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cxnSp>
        <p:nvCxnSpPr>
          <p:cNvPr id="18438" name="Straight Connector 9">
            <a:extLst>
              <a:ext uri="{FF2B5EF4-FFF2-40B4-BE49-F238E27FC236}">
                <a16:creationId xmlns:a16="http://schemas.microsoft.com/office/drawing/2014/main" id="{E96173EE-E571-DAE7-FFE7-E9C4D6E846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0" y="3251200"/>
            <a:ext cx="82565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BC38540-8DA4-0C1D-4297-BD330B5E6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945" y="1124263"/>
            <a:ext cx="3318516" cy="186273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80758B8-68C2-5540-A311-A3918270DFB8}"/>
              </a:ext>
            </a:extLst>
          </p:cNvPr>
          <p:cNvSpPr/>
          <p:nvPr/>
        </p:nvSpPr>
        <p:spPr bwMode="auto">
          <a:xfrm>
            <a:off x="5424114" y="1511034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602B5E97-9EAC-7F08-EF24-3F20F9891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667" y="67196"/>
            <a:ext cx="6827838" cy="547688"/>
          </a:xfrm>
        </p:spPr>
        <p:txBody>
          <a:bodyPr/>
          <a:lstStyle/>
          <a:p>
            <a:r>
              <a:rPr lang="en-GB" altLang="en-US" dirty="0"/>
              <a:t>Release 19 Content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D94D6E-35F0-BBDB-2F86-146862F88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573219"/>
              </p:ext>
            </p:extLst>
          </p:nvPr>
        </p:nvGraphicFramePr>
        <p:xfrm>
          <a:off x="275913" y="1333917"/>
          <a:ext cx="7857716" cy="2476496"/>
        </p:xfrm>
        <a:graphic>
          <a:graphicData uri="http://schemas.openxmlformats.org/drawingml/2006/table">
            <a:tbl>
              <a:tblPr/>
              <a:tblGrid>
                <a:gridCol w="592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6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2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31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Hyperlink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SP-230750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1010024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Ambient power-enabled Internet of Things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SP-231016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Localized Mobile Metaverse Services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SP-230509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SP-230512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SP-230514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Phase 3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SP-230516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 Phase 3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SP-230518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1010008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Application Architecture for UAS applications Phase 3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UASAPP_Ph3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SP-230991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Upper layer traffic steering, switching and splitting over dual 3GPP access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SP-231032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as Service Criteria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SP-230520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990051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RVAS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SP-230231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54EA6157-3091-300E-E3AE-C848AC166DD7}"/>
              </a:ext>
            </a:extLst>
          </p:cNvPr>
          <p:cNvSpPr txBox="1">
            <a:spLocks/>
          </p:cNvSpPr>
          <p:nvPr/>
        </p:nvSpPr>
        <p:spPr bwMode="auto">
          <a:xfrm>
            <a:off x="187377" y="549379"/>
            <a:ext cx="3397042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Stage 1 content (stable):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EE8448-90CB-4D99-238B-C38DB3CA002D}"/>
              </a:ext>
            </a:extLst>
          </p:cNvPr>
          <p:cNvSpPr txBox="1">
            <a:spLocks/>
          </p:cNvSpPr>
          <p:nvPr/>
        </p:nvSpPr>
        <p:spPr bwMode="auto">
          <a:xfrm>
            <a:off x="-52466" y="3917169"/>
            <a:ext cx="291558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Stage 2 content: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1F070D7-E23E-4C6C-369E-AD8F8B0DB3D1}"/>
              </a:ext>
            </a:extLst>
          </p:cNvPr>
          <p:cNvSpPr txBox="1">
            <a:spLocks/>
          </p:cNvSpPr>
          <p:nvPr/>
        </p:nvSpPr>
        <p:spPr bwMode="auto">
          <a:xfrm>
            <a:off x="157395" y="852292"/>
            <a:ext cx="573178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000" dirty="0">
                <a:solidFill>
                  <a:schemeClr val="tx1"/>
                </a:solidFill>
              </a:rPr>
              <a:t>Full list of SA1 normative WIDs (excluding </a:t>
            </a:r>
            <a:r>
              <a:rPr lang="en-GB" altLang="en-US" sz="2000" dirty="0" err="1">
                <a:solidFill>
                  <a:schemeClr val="tx1"/>
                </a:solidFill>
              </a:rPr>
              <a:t>miniWIDs</a:t>
            </a:r>
            <a:r>
              <a:rPr lang="en-GB" altLang="en-US" sz="2000" dirty="0">
                <a:solidFill>
                  <a:schemeClr val="tx1"/>
                </a:solidFill>
              </a:rPr>
              <a:t>):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19F33A-D541-7690-36EB-BCF05B46C784}"/>
              </a:ext>
            </a:extLst>
          </p:cNvPr>
          <p:cNvSpPr txBox="1">
            <a:spLocks/>
          </p:cNvSpPr>
          <p:nvPr/>
        </p:nvSpPr>
        <p:spPr bwMode="auto">
          <a:xfrm>
            <a:off x="227350" y="4369984"/>
            <a:ext cx="6765562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000" dirty="0">
                <a:solidFill>
                  <a:schemeClr val="tx1"/>
                </a:solidFill>
              </a:rPr>
              <a:t>“TSG content definition” taking place over TSG#101 and 102</a:t>
            </a:r>
          </a:p>
          <a:p>
            <a:pPr algn="l"/>
            <a:r>
              <a:rPr lang="en-GB" altLang="en-US" sz="2000" dirty="0">
                <a:solidFill>
                  <a:schemeClr val="tx1"/>
                </a:solidFill>
              </a:rPr>
              <a:t>Resulting WIDs to be integrated in the Work Plan after TSG#102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/>
              <a:t>Release 19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17" y="2316163"/>
            <a:ext cx="6259512" cy="7127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4736" y="2370112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61" y="2074837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7" name="Freeform: Shape 1">
            <a:extLst>
              <a:ext uri="{FF2B5EF4-FFF2-40B4-BE49-F238E27FC236}">
                <a16:creationId xmlns:a16="http://schemas.microsoft.com/office/drawing/2014/main" id="{52EEC574-A3F7-0DBA-BBE5-18C2D7C6FD5E}"/>
              </a:ext>
            </a:extLst>
          </p:cNvPr>
          <p:cNvSpPr>
            <a:spLocks/>
          </p:cNvSpPr>
          <p:nvPr/>
        </p:nvSpPr>
        <p:spPr bwMode="auto">
          <a:xfrm>
            <a:off x="957628" y="2549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101600" y="12382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17A2891-6088-EB09-F583-A8CB313D9DDD}"/>
              </a:ext>
            </a:extLst>
          </p:cNvPr>
          <p:cNvSpPr>
            <a:spLocks/>
          </p:cNvSpPr>
          <p:nvPr/>
        </p:nvSpPr>
        <p:spPr bwMode="auto">
          <a:xfrm>
            <a:off x="1177484" y="2754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771161" y="1660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1260840" y="2367509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80" y="893102"/>
            <a:ext cx="8388350" cy="3622675"/>
          </a:xfrm>
        </p:spPr>
        <p:txBody>
          <a:bodyPr/>
          <a:lstStyle/>
          <a:p>
            <a:r>
              <a:rPr lang="en-US" altLang="en-US" sz="2000" dirty="0"/>
              <a:t>Initial talks/decisions taking place in SA1 about Rel-20:</a:t>
            </a:r>
          </a:p>
          <a:p>
            <a:pPr lvl="1"/>
            <a:r>
              <a:rPr lang="en-GB" altLang="en-US" sz="1800" dirty="0"/>
              <a:t>Studies:</a:t>
            </a:r>
          </a:p>
          <a:p>
            <a:pPr lvl="2"/>
            <a:r>
              <a:rPr lang="en-GB" altLang="en-US" sz="1600" dirty="0"/>
              <a:t>All SA1 Rel-20 SIDs to be presented between Nov. 2023 and Aug. 2024</a:t>
            </a:r>
          </a:p>
          <a:p>
            <a:pPr lvl="2"/>
            <a:r>
              <a:rPr lang="en-US" altLang="en-US" sz="1600" dirty="0"/>
              <a:t>All SA1 Rel-20 SIDs to be approved by Sept. 2024</a:t>
            </a:r>
          </a:p>
          <a:p>
            <a:pPr lvl="2"/>
            <a:r>
              <a:rPr lang="en-GB" altLang="en-US" sz="1600" dirty="0"/>
              <a:t>The SA1 SIDs are exceptionally divided in two Parts:</a:t>
            </a:r>
          </a:p>
          <a:p>
            <a:pPr lvl="3"/>
            <a:r>
              <a:rPr lang="en-GB" altLang="en-US" sz="1400" dirty="0"/>
              <a:t>Part 1 (“full 5GA”): the Rel-20 SIDs for which corresponding normative work is anticipated to also belong to Rel-20</a:t>
            </a:r>
          </a:p>
          <a:p>
            <a:pPr lvl="3"/>
            <a:r>
              <a:rPr lang="en-GB" altLang="en-US" sz="1400" dirty="0"/>
              <a:t>Part 2 (“5GA and beyond”): the Rel-20 SIDs for which corresponding normative work is anticipated to be after Rel-20. </a:t>
            </a:r>
            <a:r>
              <a:rPr lang="en-US" altLang="en-US" sz="1400" i="1" dirty="0"/>
              <a:t>See also SA1 Chair’s presentation in SP-231619 about a possible workshop in May 2024 to start gathering views on after Rel-20.</a:t>
            </a:r>
            <a:endParaRPr lang="en-GB" altLang="en-US" sz="1400" i="1" dirty="0"/>
          </a:p>
          <a:p>
            <a:pPr lvl="1"/>
            <a:r>
              <a:rPr lang="en-US" altLang="en-US" sz="2000" dirty="0"/>
              <a:t>Normative:</a:t>
            </a:r>
          </a:p>
          <a:p>
            <a:pPr lvl="2"/>
            <a:r>
              <a:rPr lang="en-US" altLang="en-US" sz="1600" dirty="0"/>
              <a:t>No decision yet about Rel-20 Stage 1 normative work timeline</a:t>
            </a:r>
          </a:p>
          <a:p>
            <a:pPr lvl="2"/>
            <a:r>
              <a:rPr lang="en-US" altLang="en-US" sz="1600" dirty="0"/>
              <a:t>Nor for any other Rel-20 activity in the other WGs/TSGs</a:t>
            </a:r>
          </a:p>
          <a:p>
            <a:pPr lvl="2"/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b="1" i="1"/>
              <a:t>Background information</a:t>
            </a:r>
            <a:endParaRPr lang="en-GB" altLang="en-US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19;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NEW: Tutorials on content, maintenance, etc. in subfolder \info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skeleton in RP-233919 / CP-233305 / SP-231617, call for contribution in RP-233777 / CP-233299 / SP-231516</a:t>
            </a:r>
            <a:endParaRPr lang="en-GB" altLang="en-US" sz="16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C88500-5C84-8007-FCED-ACBB1E48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62413" y="109696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315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3819525" y="16621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3819525" y="29448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8" name="Star: 5 Points 10307">
            <a:extLst>
              <a:ext uri="{FF2B5EF4-FFF2-40B4-BE49-F238E27FC236}">
                <a16:creationId xmlns:a16="http://schemas.microsoft.com/office/drawing/2014/main" id="{51F94463-0CC1-63FC-E902-05CF0783EBE0}"/>
              </a:ext>
            </a:extLst>
          </p:cNvPr>
          <p:cNvSpPr/>
          <p:nvPr/>
        </p:nvSpPr>
        <p:spPr bwMode="auto">
          <a:xfrm>
            <a:off x="3806825" y="34464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00" y="1779588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pic>
        <p:nvPicPr>
          <p:cNvPr id="1132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6806B0E-C1DE-F291-A446-DAE34B96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9588" y="1417638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6613525" y="26463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6626225" y="23669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51974F-7CBD-3325-EC23-1270A190C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634" y="2827437"/>
            <a:ext cx="3720662" cy="2071363"/>
          </a:xfrm>
          <a:prstGeom prst="rect">
            <a:avLst/>
          </a:prstGeom>
        </p:spPr>
      </p:pic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3508375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4498975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TSG#100, except for EDGEAPP_EXT (UID 960011, SA6, from 65% to 95%)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cxnSp>
        <p:nvCxnSpPr>
          <p:cNvPr id="12296" name="Straight Connector 9">
            <a:extLst>
              <a:ext uri="{FF2B5EF4-FFF2-40B4-BE49-F238E27FC236}">
                <a16:creationId xmlns:a16="http://schemas.microsoft.com/office/drawing/2014/main" id="{7A41D418-38FF-CBE0-6742-0F98DA927F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9088" y="2743200"/>
            <a:ext cx="825658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697B83-CF11-011C-99D7-2C34ADCAB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241" y="617637"/>
            <a:ext cx="3720662" cy="207136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B7675F3-5F34-DC7B-D7FA-DC949B97F502}"/>
              </a:ext>
            </a:extLst>
          </p:cNvPr>
          <p:cNvSpPr/>
          <p:nvPr/>
        </p:nvSpPr>
        <p:spPr bwMode="auto">
          <a:xfrm>
            <a:off x="4524704" y="1158765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CC87CBC-FB26-E892-1C36-464323D68968}"/>
              </a:ext>
            </a:extLst>
          </p:cNvPr>
          <p:cNvSpPr/>
          <p:nvPr/>
        </p:nvSpPr>
        <p:spPr bwMode="auto">
          <a:xfrm>
            <a:off x="5092262" y="3563008"/>
            <a:ext cx="1941787" cy="459828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AE1C13-8704-3C19-0CFE-AA19D667B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545" y="1382265"/>
            <a:ext cx="3720662" cy="2071363"/>
          </a:xfrm>
          <a:prstGeom prst="rect">
            <a:avLst/>
          </a:prstGeom>
        </p:spPr>
      </p:pic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70" y="1112290"/>
            <a:ext cx="4422775" cy="31019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In progress.</a:t>
            </a:r>
          </a:p>
          <a:p>
            <a:pPr marL="739775" lvl="1" indent="-341313">
              <a:defRPr/>
            </a:pPr>
            <a:r>
              <a:rPr lang="en-US" altLang="en-US" sz="1200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75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 (St.3 Studies)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84% at previous TSG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239 items for all these WGs</a:t>
            </a:r>
          </a:p>
          <a:p>
            <a:pPr marL="1139825" lvl="2" indent="-341313">
              <a:defRPr/>
            </a:pPr>
            <a:r>
              <a:rPr lang="en-US" altLang="en-US" sz="1100" b="1" u="sng" dirty="0"/>
              <a:t>OCI (St.3 Norm) = 78%</a:t>
            </a:r>
            <a:r>
              <a:rPr lang="en-US" altLang="en-US" sz="1100" u="sng" dirty="0"/>
              <a:t> </a:t>
            </a:r>
            <a:r>
              <a:rPr lang="en-US" altLang="en-US" sz="1050" u="sng" dirty="0"/>
              <a:t>- against 65% at previous TSG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Still 31 items below 50%, including: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SA5 and CT6 aspects of 5GSATB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CT4&amp;6 aspects of </a:t>
            </a:r>
            <a:r>
              <a:rPr lang="en-US" altLang="en-US" sz="1050" dirty="0" err="1">
                <a:solidFill>
                  <a:srgbClr val="FF0000"/>
                </a:solidFill>
              </a:rPr>
              <a:t>PLMNsel</a:t>
            </a:r>
            <a:endParaRPr lang="en-US" altLang="en-US" sz="1050" dirty="0">
              <a:solidFill>
                <a:srgbClr val="FF0000"/>
              </a:solidFill>
            </a:endParaRP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CT1,3&amp;4 aspects of NSCALE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CT1&amp;3 aspects of ADAES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Reminder: deadline is next March meeting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3316" name="TextBox 1">
            <a:extLst>
              <a:ext uri="{FF2B5EF4-FFF2-40B4-BE49-F238E27FC236}">
                <a16:creationId xmlns:a16="http://schemas.microsoft.com/office/drawing/2014/main" id="{46E1F33B-5180-1762-AF67-38A934BE3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2" y="4157493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152784" y="4469524"/>
            <a:ext cx="8388350" cy="42566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i="1" kern="0" dirty="0"/>
              <a:t>*Note: For tools limitation reasons, SA3, SA4 and SA5 are reported in this slide, even if they may cover several Stages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190BFE9-DB32-DCD5-092E-509E2EC201C1}"/>
              </a:ext>
            </a:extLst>
          </p:cNvPr>
          <p:cNvSpPr/>
          <p:nvPr/>
        </p:nvSpPr>
        <p:spPr bwMode="auto">
          <a:xfrm>
            <a:off x="6172200" y="2518348"/>
            <a:ext cx="1941787" cy="287914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9" y="816079"/>
            <a:ext cx="4864100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RAN#102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(17 items): </a:t>
            </a:r>
            <a:r>
              <a:rPr lang="en-US" altLang="en-US" sz="1100" b="1" dirty="0"/>
              <a:t>OCI: 95%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85% at previous RAN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88%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73%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RAN1 Core (after “maintenance”): 8 items 100% complete, one at 99%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Core: 9 items 100% complete, two at 95%</a:t>
            </a:r>
          </a:p>
          <a:p>
            <a:pPr marL="1139825" lvl="2" indent="-341313">
              <a:defRPr/>
            </a:pPr>
            <a:r>
              <a:rPr lang="en-US" altLang="en-US" sz="1100" dirty="0"/>
              <a:t>RAN 3 Core: 6 items 100% complete, one at 80%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Core: OCI: 84%  (67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55% 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35%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RAN1 Perf (after “maintenance”): 31 % (7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Perf: 10 % (4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RAN3 Perf: 20% (1 item)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Perf: OCI: 61 % (60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31%  (10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4340" name="TextBox 1">
            <a:extLst>
              <a:ext uri="{FF2B5EF4-FFF2-40B4-BE49-F238E27FC236}">
                <a16:creationId xmlns:a16="http://schemas.microsoft.com/office/drawing/2014/main" id="{0493D988-E16D-BA07-7AAC-03640024C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4897438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B6E0E3-C619-C473-102D-3712CFF99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977" y="1218282"/>
            <a:ext cx="3720662" cy="207136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0C264D0-F887-BCD1-E633-A19FED7BB385}"/>
              </a:ext>
            </a:extLst>
          </p:cNvPr>
          <p:cNvSpPr/>
          <p:nvPr/>
        </p:nvSpPr>
        <p:spPr bwMode="auto">
          <a:xfrm>
            <a:off x="6509612" y="2143594"/>
            <a:ext cx="1941787" cy="404735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770D6D9D-05BA-A8E8-54B4-798B79EC5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158" y="4193698"/>
            <a:ext cx="786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739775" lvl="1" indent="-341313">
              <a:defRPr/>
            </a:pPr>
            <a:r>
              <a:rPr lang="en-US" altLang="en-US" sz="1400" dirty="0"/>
              <a:t>RAN#102: 	RAN completion “nearing achievement”, </a:t>
            </a:r>
            <a:br>
              <a:rPr lang="en-US" altLang="en-US" sz="1400" dirty="0"/>
            </a:br>
            <a:r>
              <a:rPr lang="en-US" altLang="en-US" sz="1400" dirty="0"/>
              <a:t>		now starting the “maintenance phase” for RAN2/3/4Core until March 2024</a:t>
            </a: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F171E030-0BB3-EE3E-B705-3E033094AB52}"/>
              </a:ext>
            </a:extLst>
          </p:cNvPr>
          <p:cNvSpPr>
            <a:spLocks/>
          </p:cNvSpPr>
          <p:nvPr/>
        </p:nvSpPr>
        <p:spPr bwMode="auto">
          <a:xfrm>
            <a:off x="982048" y="2993833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5">
            <a:extLst>
              <a:ext uri="{FF2B5EF4-FFF2-40B4-BE49-F238E27FC236}">
                <a16:creationId xmlns:a16="http://schemas.microsoft.com/office/drawing/2014/main" id="{78382911-1FFC-AC6E-BC1E-7DCEC8056DC6}"/>
              </a:ext>
            </a:extLst>
          </p:cNvPr>
          <p:cNvSpPr>
            <a:spLocks/>
          </p:cNvSpPr>
          <p:nvPr/>
        </p:nvSpPr>
        <p:spPr bwMode="auto">
          <a:xfrm>
            <a:off x="993675" y="184254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freeze (after maintenance)</a:t>
            </a:r>
          </a:p>
          <a:p>
            <a:pPr lvl="2">
              <a:defRPr/>
            </a:pPr>
            <a:r>
              <a:rPr lang="en-US" altLang="en-US" sz="1100" dirty="0"/>
              <a:t>RAN2, RAN3, RAN4Core freeze (before maintenance)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18" y="3001911"/>
            <a:ext cx="4973638" cy="68103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1925" y="3362533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044773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390525" y="6715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390525" y="9874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390525" y="15732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0" name="Freeform: Shape 4">
            <a:extLst>
              <a:ext uri="{FF2B5EF4-FFF2-40B4-BE49-F238E27FC236}">
                <a16:creationId xmlns:a16="http://schemas.microsoft.com/office/drawing/2014/main" id="{BD3F15F3-C36E-5D03-04DF-56E0ECA8B170}"/>
              </a:ext>
            </a:extLst>
          </p:cNvPr>
          <p:cNvSpPr>
            <a:spLocks/>
          </p:cNvSpPr>
          <p:nvPr/>
        </p:nvSpPr>
        <p:spPr bwMode="auto">
          <a:xfrm>
            <a:off x="390525" y="184467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390525" y="21018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22338" y="24780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25513" y="27447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C3458BFD-21AB-0033-5404-F62E2D2BC4D6}"/>
              </a:ext>
            </a:extLst>
          </p:cNvPr>
          <p:cNvSpPr>
            <a:spLocks/>
          </p:cNvSpPr>
          <p:nvPr/>
        </p:nvSpPr>
        <p:spPr bwMode="auto">
          <a:xfrm>
            <a:off x="846711" y="3410262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878286" y="315596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28681</TotalTime>
  <Words>2362</Words>
  <Application>Microsoft Office PowerPoint</Application>
  <PresentationFormat>On-screen Show (16:9)</PresentationFormat>
  <Paragraphs>419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Montserrat</vt:lpstr>
      <vt:lpstr>Symbol</vt:lpstr>
      <vt:lpstr>Times New Roman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Content</vt:lpstr>
      <vt:lpstr>Release 19 recap - text version</vt:lpstr>
      <vt:lpstr>Content of this Work Plan review </vt:lpstr>
      <vt:lpstr>Release 20 initial talks</vt:lpstr>
      <vt:lpstr>Content of this Work Plan review </vt:lpstr>
      <vt:lpstr>Background information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CR_CR0</cp:lastModifiedBy>
  <cp:revision>1988</cp:revision>
  <cp:lastPrinted>2017-02-24T12:37:51Z</cp:lastPrinted>
  <dcterms:created xsi:type="dcterms:W3CDTF">2008-08-30T09:32:10Z</dcterms:created>
  <dcterms:modified xsi:type="dcterms:W3CDTF">2023-12-08T15:23:38Z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